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52" r:id="rId2"/>
    <p:sldId id="338" r:id="rId3"/>
    <p:sldId id="339" r:id="rId4"/>
    <p:sldId id="340" r:id="rId5"/>
    <p:sldId id="341" r:id="rId6"/>
    <p:sldId id="342" r:id="rId7"/>
    <p:sldId id="343" r:id="rId8"/>
    <p:sldId id="344" r:id="rId9"/>
    <p:sldId id="345" r:id="rId10"/>
    <p:sldId id="346" r:id="rId11"/>
    <p:sldId id="347" r:id="rId12"/>
    <p:sldId id="349" r:id="rId13"/>
    <p:sldId id="351" r:id="rId14"/>
    <p:sldId id="350" r:id="rId15"/>
    <p:sldId id="34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p:restoredTop sz="77415"/>
  </p:normalViewPr>
  <p:slideViewPr>
    <p:cSldViewPr snapToGrid="0">
      <p:cViewPr varScale="1">
        <p:scale>
          <a:sx n="97" d="100"/>
          <a:sy n="97" d="100"/>
        </p:scale>
        <p:origin x="11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320B6-5FF8-794C-B438-E67AF49CBF2A}" type="datetimeFigureOut">
              <a:rPr lang="en-US" smtClean="0"/>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07A7F-712C-4F4A-BF50-CBAF48811D59}" type="slidenum">
              <a:rPr lang="en-US" smtClean="0"/>
              <a:t>‹#›</a:t>
            </a:fld>
            <a:endParaRPr lang="en-US"/>
          </a:p>
        </p:txBody>
      </p:sp>
    </p:spTree>
    <p:extLst>
      <p:ext uri="{BB962C8B-B14F-4D97-AF65-F5344CB8AC3E}">
        <p14:creationId xmlns:p14="http://schemas.microsoft.com/office/powerpoint/2010/main" val="3863407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700854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charge distribution in some object, like a stick in this case.</a:t>
            </a:r>
          </a:p>
          <a:p>
            <a:endParaRPr lang="en-US" dirty="0"/>
          </a:p>
          <a:p>
            <a:r>
              <a:rPr lang="en-US" dirty="0"/>
              <a:t>You might have some large amount of charge in the center of the stick, gradually getting less and less the further out you go.</a:t>
            </a:r>
          </a:p>
        </p:txBody>
      </p:sp>
      <p:sp>
        <p:nvSpPr>
          <p:cNvPr id="4" name="Slide Number Placeholder 3"/>
          <p:cNvSpPr>
            <a:spLocks noGrp="1"/>
          </p:cNvSpPr>
          <p:nvPr>
            <p:ph type="sldNum" sz="quarter" idx="5"/>
          </p:nvPr>
        </p:nvSpPr>
        <p:spPr/>
        <p:txBody>
          <a:bodyPr/>
          <a:lstStyle/>
          <a:p>
            <a:fld id="{4B107A7F-712C-4F4A-BF50-CBAF48811D59}" type="slidenum">
              <a:rPr lang="en-US" smtClean="0"/>
              <a:t>2</a:t>
            </a:fld>
            <a:endParaRPr lang="en-US"/>
          </a:p>
        </p:txBody>
      </p:sp>
    </p:spTree>
    <p:extLst>
      <p:ext uri="{BB962C8B-B14F-4D97-AF65-F5344CB8AC3E}">
        <p14:creationId xmlns:p14="http://schemas.microsoft.com/office/powerpoint/2010/main" val="367364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plot location on the x-axis, and charge density on the y-axis, you get this kind of distribution – high charge in the middle, gradually tapering off towards the ends.</a:t>
            </a:r>
          </a:p>
        </p:txBody>
      </p:sp>
      <p:sp>
        <p:nvSpPr>
          <p:cNvPr id="4" name="Slide Number Placeholder 3"/>
          <p:cNvSpPr>
            <a:spLocks noGrp="1"/>
          </p:cNvSpPr>
          <p:nvPr>
            <p:ph type="sldNum" sz="quarter" idx="5"/>
          </p:nvPr>
        </p:nvSpPr>
        <p:spPr/>
        <p:txBody>
          <a:bodyPr/>
          <a:lstStyle/>
          <a:p>
            <a:fld id="{4B107A7F-712C-4F4A-BF50-CBAF48811D59}" type="slidenum">
              <a:rPr lang="en-US" smtClean="0"/>
              <a:t>3</a:t>
            </a:fld>
            <a:endParaRPr lang="en-US"/>
          </a:p>
        </p:txBody>
      </p:sp>
    </p:spTree>
    <p:extLst>
      <p:ext uri="{BB962C8B-B14F-4D97-AF65-F5344CB8AC3E}">
        <p14:creationId xmlns:p14="http://schemas.microsoft.com/office/powerpoint/2010/main" val="1601598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thinking about charge, think about the height of human males. You take a sample of 1 million males, and measure their height. You then define bin sizes, and then you think about how many people fall within a set bin, this is the type of curve you would get.</a:t>
            </a:r>
          </a:p>
          <a:p>
            <a:endParaRPr lang="en-US" dirty="0"/>
          </a:p>
          <a:p>
            <a:r>
              <a:rPr lang="en-US" dirty="0"/>
              <a:t>We call this curve a Gaussian or a Normal distribution. And it’s one of the coolest distributions in science.</a:t>
            </a:r>
          </a:p>
          <a:p>
            <a:endParaRPr lang="en-US" dirty="0"/>
          </a:p>
          <a:p>
            <a:r>
              <a:rPr lang="en-US" dirty="0"/>
              <a:t>The good thing about this distribution, is that you can describe it using only two numbers: the mean and std deviation.</a:t>
            </a:r>
          </a:p>
          <a:p>
            <a:endParaRPr lang="en-US" dirty="0"/>
          </a:p>
        </p:txBody>
      </p:sp>
      <p:sp>
        <p:nvSpPr>
          <p:cNvPr id="4" name="Slide Number Placeholder 3"/>
          <p:cNvSpPr>
            <a:spLocks noGrp="1"/>
          </p:cNvSpPr>
          <p:nvPr>
            <p:ph type="sldNum" sz="quarter" idx="5"/>
          </p:nvPr>
        </p:nvSpPr>
        <p:spPr/>
        <p:txBody>
          <a:bodyPr/>
          <a:lstStyle/>
          <a:p>
            <a:fld id="{4B107A7F-712C-4F4A-BF50-CBAF48811D59}" type="slidenum">
              <a:rPr lang="en-US" smtClean="0"/>
              <a:t>4</a:t>
            </a:fld>
            <a:endParaRPr lang="en-US"/>
          </a:p>
        </p:txBody>
      </p:sp>
    </p:spTree>
    <p:extLst>
      <p:ext uri="{BB962C8B-B14F-4D97-AF65-F5344CB8AC3E}">
        <p14:creationId xmlns:p14="http://schemas.microsoft.com/office/powerpoint/2010/main" val="80053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sophisticated (and very fast algorithms to draw from a normal distribution)</a:t>
            </a:r>
          </a:p>
        </p:txBody>
      </p:sp>
      <p:sp>
        <p:nvSpPr>
          <p:cNvPr id="4" name="Slide Number Placeholder 3"/>
          <p:cNvSpPr>
            <a:spLocks noGrp="1"/>
          </p:cNvSpPr>
          <p:nvPr>
            <p:ph type="sldNum" sz="quarter" idx="5"/>
          </p:nvPr>
        </p:nvSpPr>
        <p:spPr/>
        <p:txBody>
          <a:bodyPr/>
          <a:lstStyle/>
          <a:p>
            <a:fld id="{E09570AA-56A7-9C41-A123-AA2EDF5A67D8}" type="slidenum">
              <a:rPr lang="en-US" smtClean="0"/>
              <a:t>5</a:t>
            </a:fld>
            <a:endParaRPr lang="en-US"/>
          </a:p>
        </p:txBody>
      </p:sp>
    </p:spTree>
    <p:extLst>
      <p:ext uri="{BB962C8B-B14F-4D97-AF65-F5344CB8AC3E}">
        <p14:creationId xmlns:p14="http://schemas.microsoft.com/office/powerpoint/2010/main" val="4108141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easily draw from the cat distribution and get a typical cat. But what if this is an image of a cat instead?</a:t>
            </a:r>
          </a:p>
          <a:p>
            <a:endParaRPr lang="en-US" dirty="0"/>
          </a:p>
          <a:p>
            <a:r>
              <a:rPr lang="en-US" dirty="0"/>
              <a:t>An image will contain 512x512 pixels, that’s 262,144 pixels. How do I draw from that?</a:t>
            </a:r>
          </a:p>
          <a:p>
            <a:endParaRPr lang="en-US" dirty="0"/>
          </a:p>
          <a:p>
            <a:r>
              <a:rPr lang="en-US" dirty="0"/>
              <a:t>Just assume all pixels are normally distributed?</a:t>
            </a:r>
          </a:p>
          <a:p>
            <a:r>
              <a:rPr lang="en-US" dirty="0"/>
              <a:t>Approximate a distribution based on histograms?</a:t>
            </a:r>
          </a:p>
          <a:p>
            <a:endParaRPr lang="en-US" dirty="0"/>
          </a:p>
          <a:p>
            <a:r>
              <a:rPr lang="en-US" dirty="0"/>
              <a:t>What about correlations? Each pixel is not unique! What I actually want to draw from is a joint distribution! And that is not easy to draw from.</a:t>
            </a:r>
          </a:p>
          <a:p>
            <a:endParaRPr lang="en-US" dirty="0"/>
          </a:p>
          <a:p>
            <a:r>
              <a:rPr lang="en-GB" dirty="0"/>
              <a:t>While you technically could:</a:t>
            </a:r>
          </a:p>
          <a:p>
            <a:pPr>
              <a:buFont typeface="+mj-lt"/>
              <a:buAutoNum type="arabicPeriod"/>
            </a:pPr>
            <a:r>
              <a:rPr lang="en-GB" dirty="0"/>
              <a:t>Take many cat images</a:t>
            </a:r>
          </a:p>
          <a:p>
            <a:pPr>
              <a:buFont typeface="+mj-lt"/>
              <a:buAutoNum type="arabicPeriod"/>
            </a:pPr>
            <a:r>
              <a:rPr lang="en-GB" dirty="0"/>
              <a:t>Create a histogram/distribution for each pixel</a:t>
            </a:r>
          </a:p>
          <a:p>
            <a:pPr>
              <a:buFont typeface="+mj-lt"/>
              <a:buAutoNum type="arabicPeriod"/>
            </a:pPr>
            <a:r>
              <a:rPr lang="en-GB" dirty="0"/>
              <a:t>Draw from each pixel's distribution independently</a:t>
            </a:r>
          </a:p>
          <a:p>
            <a:r>
              <a:rPr lang="en-GB" dirty="0"/>
              <a:t>The result would look like noise because:</a:t>
            </a:r>
          </a:p>
          <a:p>
            <a:pPr>
              <a:buFont typeface="Arial" panose="020B0604020202020204" pitchFamily="34" charset="0"/>
              <a:buChar char="•"/>
            </a:pPr>
            <a:r>
              <a:rPr lang="en-GB" dirty="0"/>
              <a:t>Pixel values are highly correlated with their </a:t>
            </a:r>
            <a:r>
              <a:rPr lang="en-GB" dirty="0" err="1"/>
              <a:t>neighbors</a:t>
            </a:r>
            <a:endParaRPr lang="en-GB" dirty="0"/>
          </a:p>
          <a:p>
            <a:pPr>
              <a:buFont typeface="Arial" panose="020B0604020202020204" pitchFamily="34" charset="0"/>
              <a:buChar char="•"/>
            </a:pPr>
            <a:r>
              <a:rPr lang="en-GB" dirty="0"/>
              <a:t>The joint distribution of pixels matters, not just individual distributions</a:t>
            </a:r>
          </a:p>
          <a:p>
            <a:pPr>
              <a:buFont typeface="Arial" panose="020B0604020202020204" pitchFamily="34" charset="0"/>
              <a:buChar char="•"/>
            </a:pPr>
            <a:r>
              <a:rPr lang="en-GB" dirty="0"/>
              <a:t>You'd lose all structure and spatial relationships</a:t>
            </a:r>
          </a:p>
          <a:p>
            <a:r>
              <a:rPr lang="en-GB" dirty="0"/>
              <a:t>For example:</a:t>
            </a:r>
          </a:p>
          <a:p>
            <a:pPr>
              <a:buFont typeface="Arial" panose="020B0604020202020204" pitchFamily="34" charset="0"/>
              <a:buChar char="•"/>
            </a:pPr>
            <a:r>
              <a:rPr lang="en-GB" dirty="0"/>
              <a:t>If pixel (50,50) is part of a cat's eye and is dark</a:t>
            </a:r>
          </a:p>
          <a:p>
            <a:pPr>
              <a:buFont typeface="Arial" panose="020B0604020202020204" pitchFamily="34" charset="0"/>
              <a:buChar char="•"/>
            </a:pPr>
            <a:r>
              <a:rPr lang="en-GB" dirty="0"/>
              <a:t>Then nearby pixels are very likely to also be dark</a:t>
            </a:r>
          </a:p>
          <a:p>
            <a:pPr>
              <a:buFont typeface="Arial" panose="020B0604020202020204" pitchFamily="34" charset="0"/>
              <a:buChar char="•"/>
            </a:pPr>
            <a:r>
              <a:rPr lang="en-GB" dirty="0"/>
              <a:t>But pixels on the cat's white fur are likely to be bright</a:t>
            </a:r>
          </a:p>
          <a:p>
            <a:pPr>
              <a:buFont typeface="Arial" panose="020B0604020202020204" pitchFamily="34" charset="0"/>
              <a:buChar char="•"/>
            </a:pPr>
            <a:r>
              <a:rPr lang="en-GB" dirty="0"/>
              <a:t>These dependencies aren't captured by independent pixel distributions</a:t>
            </a:r>
          </a:p>
          <a:p>
            <a:r>
              <a:rPr lang="en-GB" dirty="0"/>
              <a:t>Think of it like this:</a:t>
            </a:r>
          </a:p>
          <a:p>
            <a:pPr>
              <a:buFont typeface="Arial" panose="020B0604020202020204" pitchFamily="34" charset="0"/>
              <a:buChar char="•"/>
            </a:pPr>
            <a:r>
              <a:rPr lang="en-GB" dirty="0"/>
              <a:t>It's like trying to generate English text by sampling each letter position independently based on letter frequencies</a:t>
            </a:r>
          </a:p>
          <a:p>
            <a:pPr>
              <a:buFont typeface="Arial" panose="020B0604020202020204" pitchFamily="34" charset="0"/>
              <a:buChar char="•"/>
            </a:pPr>
            <a:r>
              <a:rPr lang="en-GB" dirty="0"/>
              <a:t>You'd get gibberish because you're ignoring how letters must form valid words</a:t>
            </a:r>
          </a:p>
          <a:p>
            <a:pPr>
              <a:buFont typeface="Arial" panose="020B0604020202020204" pitchFamily="34" charset="0"/>
              <a:buChar char="•"/>
            </a:pPr>
            <a:r>
              <a:rPr lang="en-GB" dirty="0"/>
              <a:t>Similarly, pixels must form valid image structures</a:t>
            </a:r>
          </a:p>
          <a:p>
            <a:endParaRPr lang="en-US" dirty="0"/>
          </a:p>
          <a:p>
            <a:r>
              <a:rPr lang="en-US" dirty="0"/>
              <a:t>You cannot model this space directly:</a:t>
            </a:r>
          </a:p>
          <a:p>
            <a:r>
              <a:rPr lang="en-US" dirty="0"/>
              <a:t>Each pixel can take 256 values and the joint distribution needs to model &gt;200k dimensions. So the number of possible images is 256^200k.</a:t>
            </a:r>
          </a:p>
          <a:p>
            <a:r>
              <a:rPr lang="en-US" dirty="0"/>
              <a:t>Almost all of these will be garbage, and real images only occupy a tiny subset of these possible images.</a:t>
            </a:r>
          </a:p>
          <a:p>
            <a:r>
              <a:rPr lang="en-US" dirty="0"/>
              <a:t>With 2 bins per dimension you have 2^200k bins. There are only 2^266 atoms in the universe…</a:t>
            </a:r>
          </a:p>
        </p:txBody>
      </p:sp>
      <p:sp>
        <p:nvSpPr>
          <p:cNvPr id="4" name="Slide Number Placeholder 3"/>
          <p:cNvSpPr>
            <a:spLocks noGrp="1"/>
          </p:cNvSpPr>
          <p:nvPr>
            <p:ph type="sldNum" sz="quarter" idx="5"/>
          </p:nvPr>
        </p:nvSpPr>
        <p:spPr/>
        <p:txBody>
          <a:bodyPr/>
          <a:lstStyle/>
          <a:p>
            <a:fld id="{E09570AA-56A7-9C41-A123-AA2EDF5A67D8}" type="slidenum">
              <a:rPr lang="en-US" smtClean="0"/>
              <a:t>8</a:t>
            </a:fld>
            <a:endParaRPr lang="en-US"/>
          </a:p>
        </p:txBody>
      </p:sp>
    </p:spTree>
    <p:extLst>
      <p:ext uri="{BB962C8B-B14F-4D97-AF65-F5344CB8AC3E}">
        <p14:creationId xmlns:p14="http://schemas.microsoft.com/office/powerpoint/2010/main" val="367795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9</a:t>
            </a:fld>
            <a:endParaRPr lang="en-US"/>
          </a:p>
        </p:txBody>
      </p:sp>
    </p:spTree>
    <p:extLst>
      <p:ext uri="{BB962C8B-B14F-4D97-AF65-F5344CB8AC3E}">
        <p14:creationId xmlns:p14="http://schemas.microsoft.com/office/powerpoint/2010/main" val="277779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what happens when you mix milk with coffee…</a:t>
            </a:r>
          </a:p>
          <a:p>
            <a:endParaRPr lang="en-US" dirty="0"/>
          </a:p>
          <a:p>
            <a:r>
              <a:rPr lang="en-US" dirty="0"/>
              <a:t>In the first instance, you drop some milk into the coffee, and it is all concentrated in one location, and the pattern it makes is very complicated. There are only very limited numbers of ways that the cup of coffee can make this pattern.</a:t>
            </a:r>
          </a:p>
          <a:p>
            <a:endParaRPr lang="en-US" dirty="0"/>
          </a:p>
          <a:p>
            <a:r>
              <a:rPr lang="en-US" dirty="0"/>
              <a:t>Conversely, when you let the coffee sit for a while, the milk will disperse evenly throughout the coffee, and what you are left with is a uniform distribution of milk (and probably a cold cup of coffee).</a:t>
            </a:r>
          </a:p>
          <a:p>
            <a:endParaRPr lang="en-US" dirty="0"/>
          </a:p>
          <a:p>
            <a:r>
              <a:rPr lang="en-US" dirty="0"/>
              <a:t>This process is diffusion.</a:t>
            </a:r>
          </a:p>
        </p:txBody>
      </p:sp>
      <p:sp>
        <p:nvSpPr>
          <p:cNvPr id="4" name="Slide Number Placeholder 3"/>
          <p:cNvSpPr>
            <a:spLocks noGrp="1"/>
          </p:cNvSpPr>
          <p:nvPr>
            <p:ph type="sldNum" sz="quarter" idx="5"/>
          </p:nvPr>
        </p:nvSpPr>
        <p:spPr/>
        <p:txBody>
          <a:bodyPr/>
          <a:lstStyle/>
          <a:p>
            <a:fld id="{E09570AA-56A7-9C41-A123-AA2EDF5A67D8}" type="slidenum">
              <a:rPr lang="en-US" smtClean="0"/>
              <a:t>12</a:t>
            </a:fld>
            <a:endParaRPr lang="en-US"/>
          </a:p>
        </p:txBody>
      </p:sp>
    </p:spTree>
    <p:extLst>
      <p:ext uri="{BB962C8B-B14F-4D97-AF65-F5344CB8AC3E}">
        <p14:creationId xmlns:p14="http://schemas.microsoft.com/office/powerpoint/2010/main" val="406830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15</a:t>
            </a:fld>
            <a:endParaRPr lang="en-US"/>
          </a:p>
        </p:txBody>
      </p:sp>
    </p:spTree>
    <p:extLst>
      <p:ext uri="{BB962C8B-B14F-4D97-AF65-F5344CB8AC3E}">
        <p14:creationId xmlns:p14="http://schemas.microsoft.com/office/powerpoint/2010/main" val="413164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151B-580D-A43C-3C75-0C999591733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D45CF7-C51D-B866-75C3-3160EF81EB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B6EEFF2-6492-FEC9-AB5D-44A3DCDE833E}"/>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5" name="Footer Placeholder 4">
            <a:extLst>
              <a:ext uri="{FF2B5EF4-FFF2-40B4-BE49-F238E27FC236}">
                <a16:creationId xmlns:a16="http://schemas.microsoft.com/office/drawing/2014/main" id="{C9BF0BED-043A-C0CC-F3D2-F1C69E94E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21877-BA2E-327A-C620-0037888F9EC2}"/>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88868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199E-1522-1CEC-1C8B-6A5D276E5B7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97256A-2449-89D1-B82F-48E55D86BE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0BD184-5041-20EE-D70C-0C3ECA220CDF}"/>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5" name="Footer Placeholder 4">
            <a:extLst>
              <a:ext uri="{FF2B5EF4-FFF2-40B4-BE49-F238E27FC236}">
                <a16:creationId xmlns:a16="http://schemas.microsoft.com/office/drawing/2014/main" id="{2CA61BC8-226F-7F89-217C-FA8131D31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45C79-4BF7-6FE1-F512-DA65E2C801AD}"/>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1632707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3E9927-5A05-0203-C89C-72AA0DFF73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9F2C5A-BA0B-DA0A-9E15-CBCDF4F3DF1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A6B914-58BA-59AB-68C4-6CA1205BCFA5}"/>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5" name="Footer Placeholder 4">
            <a:extLst>
              <a:ext uri="{FF2B5EF4-FFF2-40B4-BE49-F238E27FC236}">
                <a16:creationId xmlns:a16="http://schemas.microsoft.com/office/drawing/2014/main" id="{E70515C1-91B7-811F-D2CE-7EDACE806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52001-4617-7CFF-2154-7A4EF2429F0A}"/>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004950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511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96265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6059-5966-3F5F-84FA-6AADE36768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45AE0A-8978-276E-ED6E-EC949A757D5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31AC51-A0C7-6D69-4417-980CD955EB82}"/>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5" name="Footer Placeholder 4">
            <a:extLst>
              <a:ext uri="{FF2B5EF4-FFF2-40B4-BE49-F238E27FC236}">
                <a16:creationId xmlns:a16="http://schemas.microsoft.com/office/drawing/2014/main" id="{154CB94C-EF6E-6313-F652-EED8AEAF7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6290A-8810-2361-0412-5F1F247014B7}"/>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6712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81BBC-E8CE-09F6-8EFC-AA2DC872C9A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ABA42C-EECB-0CE4-C1F4-E6423C37D8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A8E78D1-2533-573E-193B-882E112430DE}"/>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5" name="Footer Placeholder 4">
            <a:extLst>
              <a:ext uri="{FF2B5EF4-FFF2-40B4-BE49-F238E27FC236}">
                <a16:creationId xmlns:a16="http://schemas.microsoft.com/office/drawing/2014/main" id="{388E62E5-9306-8732-2335-5DDC45CE2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62525-F045-3145-BB79-BA6022FD85CE}"/>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363415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6E92-319E-50B3-6C2C-9A2C0A9551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A2C9B3-E2D5-C328-6EA5-7761ADE3514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7DE9D44-8DC8-9D5C-E044-4923A92CAD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38B37EA-EC8F-641E-C7C2-E690D8888B19}"/>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6" name="Footer Placeholder 5">
            <a:extLst>
              <a:ext uri="{FF2B5EF4-FFF2-40B4-BE49-F238E27FC236}">
                <a16:creationId xmlns:a16="http://schemas.microsoft.com/office/drawing/2014/main" id="{E6334349-412A-3D8A-7B32-29AABD3ACA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F6F61C-9BAD-C0AE-2259-C5A8234D68D7}"/>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92671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7726-393A-F617-B4B7-D25776C957C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B23760-A999-91AE-40F3-9128E23EB2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B92C09-92E2-5074-405B-3F316B5A026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6D82D2-A3EB-B1D6-F369-F3B55F858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18BD50-05D0-F41B-0033-9FAF318794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2846113-AEF3-51E8-FEAF-F9EE9A621E8F}"/>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8" name="Footer Placeholder 7">
            <a:extLst>
              <a:ext uri="{FF2B5EF4-FFF2-40B4-BE49-F238E27FC236}">
                <a16:creationId xmlns:a16="http://schemas.microsoft.com/office/drawing/2014/main" id="{48E27FD7-20FF-7AA2-D220-B5D662D2B0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51AE75-499B-0F91-5149-4DDE16949BEB}"/>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569239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AB72-22BB-39B0-7AAD-6499AB9B6FB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E7B75F-6CAD-EB7C-368B-6D6CDC890CEB}"/>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4" name="Footer Placeholder 3">
            <a:extLst>
              <a:ext uri="{FF2B5EF4-FFF2-40B4-BE49-F238E27FC236}">
                <a16:creationId xmlns:a16="http://schemas.microsoft.com/office/drawing/2014/main" id="{D7B06516-8874-91CC-6333-CAB6C519EB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36FCB6-98F0-2A09-E199-E7EFD3D9554B}"/>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3021274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96CF7A-0606-42CE-CED1-A21BF12FE69E}"/>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3" name="Footer Placeholder 2">
            <a:extLst>
              <a:ext uri="{FF2B5EF4-FFF2-40B4-BE49-F238E27FC236}">
                <a16:creationId xmlns:a16="http://schemas.microsoft.com/office/drawing/2014/main" id="{0E5C269A-DB2B-A6CA-6144-4B72EC7CB4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7A70FC-A629-F5F8-51D2-60BF5A1ACEFB}"/>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129081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B35D-CDF1-0476-5BCD-572D164DFC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16C6742-FD17-41E8-7A74-1E0A63D55B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FA7CADF-84FB-DB20-BB61-61856224D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1D5A8C-43FE-2CA8-7189-E0FD9E21A1B8}"/>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6" name="Footer Placeholder 5">
            <a:extLst>
              <a:ext uri="{FF2B5EF4-FFF2-40B4-BE49-F238E27FC236}">
                <a16:creationId xmlns:a16="http://schemas.microsoft.com/office/drawing/2014/main" id="{054D1A45-9053-B373-D5E5-9249D368A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9E3B9-48DB-536E-3216-2565C5DEE0AA}"/>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75015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0426-A499-8EFC-3DAA-37CDFD0C6E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9763DC1-4CC2-561C-ED33-EA41C5477E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645F28-3A25-4997-7CF4-053C05E69B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853746-3715-1F24-D2EF-2D96669B2ED8}"/>
              </a:ext>
            </a:extLst>
          </p:cNvPr>
          <p:cNvSpPr>
            <a:spLocks noGrp="1"/>
          </p:cNvSpPr>
          <p:nvPr>
            <p:ph type="dt" sz="half" idx="10"/>
          </p:nvPr>
        </p:nvSpPr>
        <p:spPr/>
        <p:txBody>
          <a:bodyPr/>
          <a:lstStyle/>
          <a:p>
            <a:fld id="{9CD8F691-4131-2F42-81EF-4AF7E3E25000}" type="datetimeFigureOut">
              <a:rPr lang="en-US" smtClean="0"/>
              <a:t>11/5/24</a:t>
            </a:fld>
            <a:endParaRPr lang="en-US"/>
          </a:p>
        </p:txBody>
      </p:sp>
      <p:sp>
        <p:nvSpPr>
          <p:cNvPr id="6" name="Footer Placeholder 5">
            <a:extLst>
              <a:ext uri="{FF2B5EF4-FFF2-40B4-BE49-F238E27FC236}">
                <a16:creationId xmlns:a16="http://schemas.microsoft.com/office/drawing/2014/main" id="{D28479E9-13FB-C58D-D9AC-B80A2586C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47337-9055-6714-9ACE-56E2966F6D22}"/>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4187900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20EE2B-0027-A403-AB7E-8006F652B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1C9363E-4911-2775-B8B5-F4D323EF3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DC3F92-FBC7-BC6C-417D-DEFCEC14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D8F691-4131-2F42-81EF-4AF7E3E25000}" type="datetimeFigureOut">
              <a:rPr lang="en-US" smtClean="0"/>
              <a:t>11/5/24</a:t>
            </a:fld>
            <a:endParaRPr lang="en-US"/>
          </a:p>
        </p:txBody>
      </p:sp>
      <p:sp>
        <p:nvSpPr>
          <p:cNvPr id="5" name="Footer Placeholder 4">
            <a:extLst>
              <a:ext uri="{FF2B5EF4-FFF2-40B4-BE49-F238E27FC236}">
                <a16:creationId xmlns:a16="http://schemas.microsoft.com/office/drawing/2014/main" id="{06E48E95-D1A7-BDFB-B1BB-AB37D5950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649F251-4F34-720B-0555-CBE7BA794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473C24-5108-474A-AD2E-B7A1F38DC727}" type="slidenum">
              <a:rPr lang="en-US" smtClean="0"/>
              <a:t>‹#›</a:t>
            </a:fld>
            <a:endParaRPr lang="en-US"/>
          </a:p>
        </p:txBody>
      </p:sp>
    </p:spTree>
    <p:extLst>
      <p:ext uri="{BB962C8B-B14F-4D97-AF65-F5344CB8AC3E}">
        <p14:creationId xmlns:p14="http://schemas.microsoft.com/office/powerpoint/2010/main" val="4151763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Inspiration from Physics</a:t>
            </a:r>
            <a:endParaRPr lang="en-US" b="0" dirty="0"/>
          </a:p>
        </p:txBody>
      </p:sp>
    </p:spTree>
    <p:extLst>
      <p:ext uri="{BB962C8B-B14F-4D97-AF65-F5344CB8AC3E}">
        <p14:creationId xmlns:p14="http://schemas.microsoft.com/office/powerpoint/2010/main" val="3732821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84786B-2BC2-5A85-D6F2-76BBE7966C38}"/>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FDCFDE19-22B3-19C1-23DA-D02C35EA5E97}"/>
              </a:ext>
            </a:extLst>
          </p:cNvPr>
          <p:cNvSpPr>
            <a:spLocks noGrp="1"/>
          </p:cNvSpPr>
          <p:nvPr>
            <p:ph type="body" sz="quarter" idx="11"/>
          </p:nvPr>
        </p:nvSpPr>
        <p:spPr/>
        <p:txBody>
          <a:bodyPr/>
          <a:lstStyle/>
          <a:p>
            <a:r>
              <a:rPr lang="en-US" dirty="0"/>
              <a:t>Start with a complicated distribution…</a:t>
            </a:r>
          </a:p>
        </p:txBody>
      </p:sp>
      <p:pic>
        <p:nvPicPr>
          <p:cNvPr id="5" name="Picture 4">
            <a:extLst>
              <a:ext uri="{FF2B5EF4-FFF2-40B4-BE49-F238E27FC236}">
                <a16:creationId xmlns:a16="http://schemas.microsoft.com/office/drawing/2014/main" id="{1217FBC9-688F-B50D-A67A-ADF3EA7A8F4D}"/>
              </a:ext>
            </a:extLst>
          </p:cNvPr>
          <p:cNvPicPr>
            <a:picLocks noChangeAspect="1"/>
          </p:cNvPicPr>
          <p:nvPr/>
        </p:nvPicPr>
        <p:blipFill>
          <a:blip r:embed="rId2"/>
          <a:stretch>
            <a:fillRect/>
          </a:stretch>
        </p:blipFill>
        <p:spPr>
          <a:xfrm>
            <a:off x="503659" y="1745437"/>
            <a:ext cx="5272780" cy="3994530"/>
          </a:xfrm>
          <a:prstGeom prst="rect">
            <a:avLst/>
          </a:prstGeom>
        </p:spPr>
      </p:pic>
      <p:pic>
        <p:nvPicPr>
          <p:cNvPr id="6" name="Picture 5">
            <a:extLst>
              <a:ext uri="{FF2B5EF4-FFF2-40B4-BE49-F238E27FC236}">
                <a16:creationId xmlns:a16="http://schemas.microsoft.com/office/drawing/2014/main" id="{08ACA358-1301-1045-F0D8-5F99562FB757}"/>
              </a:ext>
            </a:extLst>
          </p:cNvPr>
          <p:cNvPicPr>
            <a:picLocks noChangeAspect="1"/>
          </p:cNvPicPr>
          <p:nvPr/>
        </p:nvPicPr>
        <p:blipFill>
          <a:blip r:embed="rId3"/>
          <a:stretch>
            <a:fillRect/>
          </a:stretch>
        </p:blipFill>
        <p:spPr>
          <a:xfrm>
            <a:off x="5776439" y="1745437"/>
            <a:ext cx="6311900" cy="1917700"/>
          </a:xfrm>
          <a:prstGeom prst="rect">
            <a:avLst/>
          </a:prstGeom>
        </p:spPr>
      </p:pic>
      <p:pic>
        <p:nvPicPr>
          <p:cNvPr id="7" name="Picture 6">
            <a:extLst>
              <a:ext uri="{FF2B5EF4-FFF2-40B4-BE49-F238E27FC236}">
                <a16:creationId xmlns:a16="http://schemas.microsoft.com/office/drawing/2014/main" id="{F0F74349-BF72-D08E-B140-907B05B5B33B}"/>
              </a:ext>
            </a:extLst>
          </p:cNvPr>
          <p:cNvPicPr>
            <a:picLocks noChangeAspect="1"/>
          </p:cNvPicPr>
          <p:nvPr/>
        </p:nvPicPr>
        <p:blipFill>
          <a:blip r:embed="rId4"/>
          <a:stretch>
            <a:fillRect/>
          </a:stretch>
        </p:blipFill>
        <p:spPr>
          <a:xfrm>
            <a:off x="5776439" y="4008493"/>
            <a:ext cx="6311900" cy="1917700"/>
          </a:xfrm>
          <a:prstGeom prst="rect">
            <a:avLst/>
          </a:prstGeom>
        </p:spPr>
      </p:pic>
    </p:spTree>
    <p:extLst>
      <p:ext uri="{BB962C8B-B14F-4D97-AF65-F5344CB8AC3E}">
        <p14:creationId xmlns:p14="http://schemas.microsoft.com/office/powerpoint/2010/main" val="54335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A6BA9-61AA-5238-1230-4F82098667B5}"/>
              </a:ext>
            </a:extLst>
          </p:cNvPr>
          <p:cNvSpPr>
            <a:spLocks noGrp="1"/>
          </p:cNvSpPr>
          <p:nvPr>
            <p:ph type="body" sz="quarter" idx="10"/>
          </p:nvPr>
        </p:nvSpPr>
        <p:spPr/>
        <p:txBody>
          <a:bodyPr/>
          <a:lstStyle/>
          <a:p>
            <a:r>
              <a:rPr lang="en-US" dirty="0"/>
              <a:t>Inspiration from Physics</a:t>
            </a:r>
          </a:p>
        </p:txBody>
      </p:sp>
      <p:pic>
        <p:nvPicPr>
          <p:cNvPr id="1026" name="Picture 2">
            <a:extLst>
              <a:ext uri="{FF2B5EF4-FFF2-40B4-BE49-F238E27FC236}">
                <a16:creationId xmlns:a16="http://schemas.microsoft.com/office/drawing/2014/main" id="{53F0D788-1544-936C-AB4E-F9B11442B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47" y="1176583"/>
            <a:ext cx="9056906" cy="489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9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7C3C8-685A-50FF-1A5C-BAB95A73AE9F}"/>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21335D16-7D50-985F-AF5A-40598F57F795}"/>
              </a:ext>
            </a:extLst>
          </p:cNvPr>
          <p:cNvSpPr>
            <a:spLocks noGrp="1"/>
          </p:cNvSpPr>
          <p:nvPr>
            <p:ph type="body" sz="quarter" idx="11"/>
          </p:nvPr>
        </p:nvSpPr>
        <p:spPr/>
        <p:txBody>
          <a:bodyPr/>
          <a:lstStyle/>
          <a:p>
            <a:r>
              <a:rPr lang="en-US" dirty="0"/>
              <a:t>Another example, this time from statistical physics</a:t>
            </a:r>
          </a:p>
        </p:txBody>
      </p:sp>
      <p:pic>
        <p:nvPicPr>
          <p:cNvPr id="5" name="Picture 4">
            <a:extLst>
              <a:ext uri="{FF2B5EF4-FFF2-40B4-BE49-F238E27FC236}">
                <a16:creationId xmlns:a16="http://schemas.microsoft.com/office/drawing/2014/main" id="{E791B600-AC8E-7BF9-7E8B-B3A568BA0EFB}"/>
              </a:ext>
            </a:extLst>
          </p:cNvPr>
          <p:cNvPicPr>
            <a:picLocks noChangeAspect="1"/>
          </p:cNvPicPr>
          <p:nvPr/>
        </p:nvPicPr>
        <p:blipFill>
          <a:blip r:embed="rId3"/>
          <a:stretch>
            <a:fillRect/>
          </a:stretch>
        </p:blipFill>
        <p:spPr>
          <a:xfrm>
            <a:off x="742372" y="2132711"/>
            <a:ext cx="10698573" cy="3367127"/>
          </a:xfrm>
          <a:prstGeom prst="rect">
            <a:avLst/>
          </a:prstGeom>
        </p:spPr>
      </p:pic>
    </p:spTree>
    <p:extLst>
      <p:ext uri="{BB962C8B-B14F-4D97-AF65-F5344CB8AC3E}">
        <p14:creationId xmlns:p14="http://schemas.microsoft.com/office/powerpoint/2010/main" val="2903301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9A33D-F3EB-B370-AFE7-4D141B6186AE}"/>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E45FAEA0-BA3F-1047-D642-A8F3B0358D28}"/>
              </a:ext>
            </a:extLst>
          </p:cNvPr>
          <p:cNvSpPr>
            <a:spLocks noGrp="1"/>
          </p:cNvSpPr>
          <p:nvPr>
            <p:ph type="body" sz="quarter" idx="11"/>
          </p:nvPr>
        </p:nvSpPr>
        <p:spPr/>
        <p:txBody>
          <a:bodyPr>
            <a:normAutofit fontScale="85000" lnSpcReduction="10000"/>
          </a:bodyPr>
          <a:lstStyle/>
          <a:p>
            <a:r>
              <a:rPr lang="en-US" dirty="0"/>
              <a:t>Regardless of where we place the initial milk drop, the end result is the same…</a:t>
            </a:r>
          </a:p>
        </p:txBody>
      </p:sp>
      <p:pic>
        <p:nvPicPr>
          <p:cNvPr id="5" name="Picture 4">
            <a:extLst>
              <a:ext uri="{FF2B5EF4-FFF2-40B4-BE49-F238E27FC236}">
                <a16:creationId xmlns:a16="http://schemas.microsoft.com/office/drawing/2014/main" id="{1B53C213-8C97-FF75-C283-142389AB5FCB}"/>
              </a:ext>
            </a:extLst>
          </p:cNvPr>
          <p:cNvPicPr>
            <a:picLocks noChangeAspect="1"/>
          </p:cNvPicPr>
          <p:nvPr/>
        </p:nvPicPr>
        <p:blipFill>
          <a:blip r:embed="rId2"/>
          <a:stretch>
            <a:fillRect/>
          </a:stretch>
        </p:blipFill>
        <p:spPr>
          <a:xfrm>
            <a:off x="2205459" y="1745437"/>
            <a:ext cx="7772400" cy="4560336"/>
          </a:xfrm>
          <a:prstGeom prst="rect">
            <a:avLst/>
          </a:prstGeom>
        </p:spPr>
      </p:pic>
    </p:spTree>
    <p:extLst>
      <p:ext uri="{BB962C8B-B14F-4D97-AF65-F5344CB8AC3E}">
        <p14:creationId xmlns:p14="http://schemas.microsoft.com/office/powerpoint/2010/main" val="102184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0A3165-1308-B683-9B79-86385EDB1907}"/>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751387A6-E6F6-02FB-6481-31D8284A4CF2}"/>
              </a:ext>
            </a:extLst>
          </p:cNvPr>
          <p:cNvSpPr>
            <a:spLocks noGrp="1"/>
          </p:cNvSpPr>
          <p:nvPr>
            <p:ph type="body" sz="quarter" idx="11"/>
          </p:nvPr>
        </p:nvSpPr>
        <p:spPr/>
        <p:txBody>
          <a:bodyPr/>
          <a:lstStyle/>
          <a:p>
            <a:r>
              <a:rPr lang="en-US" dirty="0"/>
              <a:t>Coffee or pixels in an image…</a:t>
            </a:r>
          </a:p>
        </p:txBody>
      </p:sp>
      <p:pic>
        <p:nvPicPr>
          <p:cNvPr id="5" name="Picture 4">
            <a:extLst>
              <a:ext uri="{FF2B5EF4-FFF2-40B4-BE49-F238E27FC236}">
                <a16:creationId xmlns:a16="http://schemas.microsoft.com/office/drawing/2014/main" id="{0C4E3D46-C3A0-59E8-DFE2-E0EC68AB073F}"/>
              </a:ext>
            </a:extLst>
          </p:cNvPr>
          <p:cNvPicPr>
            <a:picLocks noChangeAspect="1"/>
          </p:cNvPicPr>
          <p:nvPr/>
        </p:nvPicPr>
        <p:blipFill>
          <a:blip r:embed="rId2"/>
          <a:stretch>
            <a:fillRect/>
          </a:stretch>
        </p:blipFill>
        <p:spPr>
          <a:xfrm>
            <a:off x="2205459" y="1585572"/>
            <a:ext cx="7772400" cy="5058760"/>
          </a:xfrm>
          <a:prstGeom prst="rect">
            <a:avLst/>
          </a:prstGeom>
        </p:spPr>
      </p:pic>
    </p:spTree>
    <p:extLst>
      <p:ext uri="{BB962C8B-B14F-4D97-AF65-F5344CB8AC3E}">
        <p14:creationId xmlns:p14="http://schemas.microsoft.com/office/powerpoint/2010/main" val="283955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913CB-30EE-21A3-C852-5B58828AAE02}"/>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2753EEEE-57F1-63CE-8E19-A3294E1FBB86}"/>
              </a:ext>
            </a:extLst>
          </p:cNvPr>
          <p:cNvSpPr>
            <a:spLocks noGrp="1"/>
          </p:cNvSpPr>
          <p:nvPr>
            <p:ph type="body" sz="quarter" idx="11"/>
          </p:nvPr>
        </p:nvSpPr>
        <p:spPr/>
        <p:txBody>
          <a:bodyPr/>
          <a:lstStyle/>
          <a:p>
            <a:r>
              <a:rPr lang="en-US" dirty="0"/>
              <a:t>This is great, but why does it help us…?</a:t>
            </a:r>
          </a:p>
        </p:txBody>
      </p:sp>
      <p:sp>
        <p:nvSpPr>
          <p:cNvPr id="4" name="Text Placeholder 3">
            <a:extLst>
              <a:ext uri="{FF2B5EF4-FFF2-40B4-BE49-F238E27FC236}">
                <a16:creationId xmlns:a16="http://schemas.microsoft.com/office/drawing/2014/main" id="{8FCCBA8D-6B54-6988-394A-00A8FB2CD874}"/>
              </a:ext>
            </a:extLst>
          </p:cNvPr>
          <p:cNvSpPr>
            <a:spLocks noGrp="1"/>
          </p:cNvSpPr>
          <p:nvPr>
            <p:ph type="body" sz="quarter" idx="12"/>
          </p:nvPr>
        </p:nvSpPr>
        <p:spPr/>
        <p:txBody>
          <a:bodyPr/>
          <a:lstStyle/>
          <a:p>
            <a:r>
              <a:rPr lang="en-US" dirty="0"/>
              <a:t>We saw with the cats and dogs, that it is difficult to sample from this distribution, because we cannot write down the equation of the distribution…</a:t>
            </a:r>
          </a:p>
          <a:p>
            <a:endParaRPr lang="en-US" dirty="0"/>
          </a:p>
          <a:p>
            <a:r>
              <a:rPr lang="en-US" dirty="0"/>
              <a:t>But we </a:t>
            </a:r>
            <a:r>
              <a:rPr lang="en-US" b="1" i="1" dirty="0"/>
              <a:t>can</a:t>
            </a:r>
            <a:r>
              <a:rPr lang="en-US" dirty="0"/>
              <a:t> sample from a Normal distribution very easily…</a:t>
            </a:r>
          </a:p>
        </p:txBody>
      </p:sp>
      <p:pic>
        <p:nvPicPr>
          <p:cNvPr id="5" name="Picture 4">
            <a:extLst>
              <a:ext uri="{FF2B5EF4-FFF2-40B4-BE49-F238E27FC236}">
                <a16:creationId xmlns:a16="http://schemas.microsoft.com/office/drawing/2014/main" id="{4E76E53E-4948-75FE-8DCB-3F52771036E3}"/>
              </a:ext>
            </a:extLst>
          </p:cNvPr>
          <p:cNvPicPr>
            <a:picLocks noChangeAspect="1"/>
          </p:cNvPicPr>
          <p:nvPr/>
        </p:nvPicPr>
        <p:blipFill>
          <a:blip r:embed="rId3"/>
          <a:stretch>
            <a:fillRect/>
          </a:stretch>
        </p:blipFill>
        <p:spPr>
          <a:xfrm>
            <a:off x="2205459" y="3549333"/>
            <a:ext cx="7772400" cy="2162659"/>
          </a:xfrm>
          <a:prstGeom prst="rect">
            <a:avLst/>
          </a:prstGeom>
        </p:spPr>
      </p:pic>
      <p:pic>
        <p:nvPicPr>
          <p:cNvPr id="6" name="Picture 5">
            <a:extLst>
              <a:ext uri="{FF2B5EF4-FFF2-40B4-BE49-F238E27FC236}">
                <a16:creationId xmlns:a16="http://schemas.microsoft.com/office/drawing/2014/main" id="{A2375AA0-9889-7132-4273-A029B7B944E3}"/>
              </a:ext>
            </a:extLst>
          </p:cNvPr>
          <p:cNvPicPr>
            <a:picLocks noChangeAspect="1"/>
          </p:cNvPicPr>
          <p:nvPr/>
        </p:nvPicPr>
        <p:blipFill>
          <a:blip r:embed="rId4"/>
          <a:stretch>
            <a:fillRect/>
          </a:stretch>
        </p:blipFill>
        <p:spPr>
          <a:xfrm>
            <a:off x="2214141" y="3289430"/>
            <a:ext cx="7772400" cy="1930848"/>
          </a:xfrm>
          <a:prstGeom prst="rect">
            <a:avLst/>
          </a:prstGeom>
        </p:spPr>
      </p:pic>
      <p:pic>
        <p:nvPicPr>
          <p:cNvPr id="7" name="Picture 6">
            <a:extLst>
              <a:ext uri="{FF2B5EF4-FFF2-40B4-BE49-F238E27FC236}">
                <a16:creationId xmlns:a16="http://schemas.microsoft.com/office/drawing/2014/main" id="{2D94A8CC-D373-BB57-C7D8-A1B37CD9DB49}"/>
              </a:ext>
            </a:extLst>
          </p:cNvPr>
          <p:cNvPicPr>
            <a:picLocks noChangeAspect="1"/>
          </p:cNvPicPr>
          <p:nvPr/>
        </p:nvPicPr>
        <p:blipFill>
          <a:blip r:embed="rId5"/>
          <a:stretch>
            <a:fillRect/>
          </a:stretch>
        </p:blipFill>
        <p:spPr>
          <a:xfrm>
            <a:off x="2222823" y="3211124"/>
            <a:ext cx="7772400" cy="1930848"/>
          </a:xfrm>
          <a:prstGeom prst="rect">
            <a:avLst/>
          </a:prstGeom>
        </p:spPr>
      </p:pic>
    </p:spTree>
    <p:extLst>
      <p:ext uri="{BB962C8B-B14F-4D97-AF65-F5344CB8AC3E}">
        <p14:creationId xmlns:p14="http://schemas.microsoft.com/office/powerpoint/2010/main" val="166715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CB43C0-332C-A931-DBB1-C29CB397AC1F}"/>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6F66A5B5-A120-2647-C89F-68CCE2EE1864}"/>
              </a:ext>
            </a:extLst>
          </p:cNvPr>
          <p:cNvSpPr>
            <a:spLocks noGrp="1"/>
          </p:cNvSpPr>
          <p:nvPr>
            <p:ph type="body" sz="quarter" idx="11"/>
          </p:nvPr>
        </p:nvSpPr>
        <p:spPr/>
        <p:txBody>
          <a:bodyPr/>
          <a:lstStyle/>
          <a:p>
            <a:r>
              <a:rPr lang="en-US" dirty="0"/>
              <a:t>Charge distributions</a:t>
            </a:r>
          </a:p>
        </p:txBody>
      </p:sp>
      <p:sp>
        <p:nvSpPr>
          <p:cNvPr id="4" name="Text Placeholder 3">
            <a:extLst>
              <a:ext uri="{FF2B5EF4-FFF2-40B4-BE49-F238E27FC236}">
                <a16:creationId xmlns:a16="http://schemas.microsoft.com/office/drawing/2014/main" id="{A2F848A4-CADB-8BA9-6BB3-0131B6152894}"/>
              </a:ext>
            </a:extLst>
          </p:cNvPr>
          <p:cNvSpPr>
            <a:spLocks noGrp="1"/>
          </p:cNvSpPr>
          <p:nvPr>
            <p:ph type="body" sz="quarter" idx="12"/>
          </p:nvPr>
        </p:nvSpPr>
        <p:spPr/>
        <p:txBody>
          <a:bodyPr/>
          <a:lstStyle/>
          <a:p>
            <a:r>
              <a:rPr lang="en-US" dirty="0"/>
              <a:t>Charge densities are objects that have different amounts of charge depending on where you are on the object.</a:t>
            </a:r>
          </a:p>
          <a:p>
            <a:r>
              <a:rPr lang="en-US" dirty="0"/>
              <a:t>High charge repels electrons strongly, low charge repels electrons weakly:</a:t>
            </a:r>
          </a:p>
        </p:txBody>
      </p:sp>
      <p:pic>
        <p:nvPicPr>
          <p:cNvPr id="5" name="Picture 4">
            <a:extLst>
              <a:ext uri="{FF2B5EF4-FFF2-40B4-BE49-F238E27FC236}">
                <a16:creationId xmlns:a16="http://schemas.microsoft.com/office/drawing/2014/main" id="{DE5F1A90-FC4F-3DC5-BF90-E7345F9F251D}"/>
              </a:ext>
            </a:extLst>
          </p:cNvPr>
          <p:cNvPicPr>
            <a:picLocks noChangeAspect="1"/>
          </p:cNvPicPr>
          <p:nvPr/>
        </p:nvPicPr>
        <p:blipFill>
          <a:blip r:embed="rId3"/>
          <a:stretch>
            <a:fillRect/>
          </a:stretch>
        </p:blipFill>
        <p:spPr>
          <a:xfrm>
            <a:off x="2205459" y="2971993"/>
            <a:ext cx="7772400" cy="3366757"/>
          </a:xfrm>
          <a:prstGeom prst="rect">
            <a:avLst/>
          </a:prstGeom>
        </p:spPr>
      </p:pic>
    </p:spTree>
    <p:extLst>
      <p:ext uri="{BB962C8B-B14F-4D97-AF65-F5344CB8AC3E}">
        <p14:creationId xmlns:p14="http://schemas.microsoft.com/office/powerpoint/2010/main" val="1391096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B55664-231E-7AE6-E4E4-E79C05B33685}"/>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51E425D8-F025-446E-6F1B-F2B8BB8E16A4}"/>
              </a:ext>
            </a:extLst>
          </p:cNvPr>
          <p:cNvSpPr>
            <a:spLocks noGrp="1"/>
          </p:cNvSpPr>
          <p:nvPr>
            <p:ph type="body" sz="quarter" idx="11"/>
          </p:nvPr>
        </p:nvSpPr>
        <p:spPr/>
        <p:txBody>
          <a:bodyPr/>
          <a:lstStyle/>
          <a:p>
            <a:r>
              <a:rPr lang="en-US" dirty="0"/>
              <a:t>Charge distributions</a:t>
            </a:r>
          </a:p>
        </p:txBody>
      </p:sp>
      <p:sp>
        <p:nvSpPr>
          <p:cNvPr id="4" name="Text Placeholder 3">
            <a:extLst>
              <a:ext uri="{FF2B5EF4-FFF2-40B4-BE49-F238E27FC236}">
                <a16:creationId xmlns:a16="http://schemas.microsoft.com/office/drawing/2014/main" id="{6622A3F7-4968-A5FE-DDC7-3257C74094DC}"/>
              </a:ext>
            </a:extLst>
          </p:cNvPr>
          <p:cNvSpPr>
            <a:spLocks noGrp="1"/>
          </p:cNvSpPr>
          <p:nvPr>
            <p:ph type="body" sz="quarter" idx="12"/>
          </p:nvPr>
        </p:nvSpPr>
        <p:spPr/>
        <p:txBody>
          <a:bodyPr/>
          <a:lstStyle/>
          <a:p>
            <a:r>
              <a:rPr lang="en-US" dirty="0"/>
              <a:t>If we plot the distribution in the previous slide, we get this distribution – a Gaussian (or Normal).</a:t>
            </a:r>
          </a:p>
        </p:txBody>
      </p:sp>
      <p:pic>
        <p:nvPicPr>
          <p:cNvPr id="5" name="Picture 4">
            <a:extLst>
              <a:ext uri="{FF2B5EF4-FFF2-40B4-BE49-F238E27FC236}">
                <a16:creationId xmlns:a16="http://schemas.microsoft.com/office/drawing/2014/main" id="{30119055-50C6-D78C-89AF-4BE8286A506C}"/>
              </a:ext>
            </a:extLst>
          </p:cNvPr>
          <p:cNvPicPr>
            <a:picLocks noChangeAspect="1"/>
          </p:cNvPicPr>
          <p:nvPr/>
        </p:nvPicPr>
        <p:blipFill>
          <a:blip r:embed="rId3"/>
          <a:stretch>
            <a:fillRect/>
          </a:stretch>
        </p:blipFill>
        <p:spPr>
          <a:xfrm>
            <a:off x="2205459" y="2557559"/>
            <a:ext cx="7772400" cy="3303980"/>
          </a:xfrm>
          <a:prstGeom prst="rect">
            <a:avLst/>
          </a:prstGeom>
        </p:spPr>
      </p:pic>
    </p:spTree>
    <p:extLst>
      <p:ext uri="{BB962C8B-B14F-4D97-AF65-F5344CB8AC3E}">
        <p14:creationId xmlns:p14="http://schemas.microsoft.com/office/powerpoint/2010/main" val="373233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84929D-59F5-0391-A6DE-11B165035919}"/>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041A1AFD-E1A0-03D2-6E47-803C352A2004}"/>
              </a:ext>
            </a:extLst>
          </p:cNvPr>
          <p:cNvSpPr>
            <a:spLocks noGrp="1"/>
          </p:cNvSpPr>
          <p:nvPr>
            <p:ph type="body" sz="quarter" idx="11"/>
          </p:nvPr>
        </p:nvSpPr>
        <p:spPr/>
        <p:txBody>
          <a:bodyPr/>
          <a:lstStyle/>
          <a:p>
            <a:r>
              <a:rPr lang="en-US" dirty="0"/>
              <a:t>Probability distributions</a:t>
            </a:r>
          </a:p>
        </p:txBody>
      </p:sp>
      <p:sp>
        <p:nvSpPr>
          <p:cNvPr id="4" name="Text Placeholder 3">
            <a:extLst>
              <a:ext uri="{FF2B5EF4-FFF2-40B4-BE49-F238E27FC236}">
                <a16:creationId xmlns:a16="http://schemas.microsoft.com/office/drawing/2014/main" id="{1DCE2F74-6E09-EBC1-462D-570EE5239DD0}"/>
              </a:ext>
            </a:extLst>
          </p:cNvPr>
          <p:cNvSpPr>
            <a:spLocks noGrp="1"/>
          </p:cNvSpPr>
          <p:nvPr>
            <p:ph type="body" sz="quarter" idx="12"/>
          </p:nvPr>
        </p:nvSpPr>
        <p:spPr/>
        <p:txBody>
          <a:bodyPr/>
          <a:lstStyle/>
          <a:p>
            <a:r>
              <a:rPr lang="en-US" dirty="0"/>
              <a:t>Instead of charge density, we can look at how likely the value of something is</a:t>
            </a:r>
          </a:p>
          <a:p>
            <a:r>
              <a:rPr lang="en-US" dirty="0"/>
              <a:t>This probability density distribution shows the height of human males:</a:t>
            </a:r>
          </a:p>
        </p:txBody>
      </p:sp>
      <p:pic>
        <p:nvPicPr>
          <p:cNvPr id="5" name="Picture 4">
            <a:extLst>
              <a:ext uri="{FF2B5EF4-FFF2-40B4-BE49-F238E27FC236}">
                <a16:creationId xmlns:a16="http://schemas.microsoft.com/office/drawing/2014/main" id="{4FFDC192-2A36-E9EA-676A-79815CB05E34}"/>
              </a:ext>
            </a:extLst>
          </p:cNvPr>
          <p:cNvPicPr>
            <a:picLocks noChangeAspect="1"/>
          </p:cNvPicPr>
          <p:nvPr/>
        </p:nvPicPr>
        <p:blipFill>
          <a:blip r:embed="rId3"/>
          <a:stretch>
            <a:fillRect/>
          </a:stretch>
        </p:blipFill>
        <p:spPr>
          <a:xfrm>
            <a:off x="2205459" y="2964932"/>
            <a:ext cx="7772400" cy="2747060"/>
          </a:xfrm>
          <a:prstGeom prst="rect">
            <a:avLst/>
          </a:prstGeom>
        </p:spPr>
      </p:pic>
    </p:spTree>
    <p:extLst>
      <p:ext uri="{BB962C8B-B14F-4D97-AF65-F5344CB8AC3E}">
        <p14:creationId xmlns:p14="http://schemas.microsoft.com/office/powerpoint/2010/main" val="418622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10C561-3D9B-93B3-91D4-56A109B39C8E}"/>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57B281DD-414E-476B-C888-49F329419653}"/>
              </a:ext>
            </a:extLst>
          </p:cNvPr>
          <p:cNvSpPr>
            <a:spLocks noGrp="1"/>
          </p:cNvSpPr>
          <p:nvPr>
            <p:ph type="body" sz="quarter" idx="11"/>
          </p:nvPr>
        </p:nvSpPr>
        <p:spPr/>
        <p:txBody>
          <a:bodyPr/>
          <a:lstStyle/>
          <a:p>
            <a:r>
              <a:rPr lang="en-US" dirty="0"/>
              <a:t>Generating new data</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A8855A7-F94D-DC1B-DF7D-DD29FB55D858}"/>
                  </a:ext>
                </a:extLst>
              </p:cNvPr>
              <p:cNvSpPr>
                <a:spLocks noGrp="1"/>
              </p:cNvSpPr>
              <p:nvPr>
                <p:ph type="body" sz="quarter" idx="12"/>
              </p:nvPr>
            </p:nvSpPr>
            <p:spPr/>
            <p:txBody>
              <a:bodyPr/>
              <a:lstStyle/>
              <a:p>
                <a:r>
                  <a:rPr lang="en-US" dirty="0"/>
                  <a:t>Suppose now we want to generate new examples</a:t>
                </a:r>
              </a:p>
              <a:p>
                <a:r>
                  <a:rPr lang="en-US" dirty="0"/>
                  <a:t>One idea might be to just draw randomly from this distribution.</a:t>
                </a:r>
              </a:p>
              <a:p>
                <a:r>
                  <a:rPr lang="en-US" dirty="0"/>
                  <a:t>If the distribution is simple (such as a Gaussian), this is easy because we can write down the exact form of the distribution:</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𝜎</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𝜋</m:t>
                              </m:r>
                            </m:e>
                          </m:rad>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𝜇</m:t>
                                      </m:r>
                                    </m:num>
                                    <m:den>
                                      <m:r>
                                        <a:rPr lang="en-GB" b="0" i="1" smtClean="0">
                                          <a:latin typeface="Cambria Math" panose="02040503050406030204" pitchFamily="18" charset="0"/>
                                        </a:rPr>
                                        <m:t>𝜎</m:t>
                                      </m:r>
                                    </m:den>
                                  </m:f>
                                </m:e>
                              </m:d>
                            </m:e>
                            <m:sup>
                              <m:r>
                                <a:rPr lang="en-GB" b="0" i="1" smtClean="0">
                                  <a:latin typeface="Cambria Math" panose="02040503050406030204" pitchFamily="18" charset="0"/>
                                </a:rPr>
                                <m:t>2</m:t>
                              </m:r>
                            </m:sup>
                          </m:sSup>
                        </m:sup>
                      </m:sSup>
                    </m:oMath>
                  </m:oMathPara>
                </a14:m>
                <a:endParaRPr lang="en-US" dirty="0"/>
              </a:p>
              <a:p>
                <a:endParaRPr lang="en-US" dirty="0"/>
              </a:p>
              <a:p>
                <a:r>
                  <a:rPr lang="en-US" dirty="0"/>
                  <a:t>So if we know the mean, </a:t>
                </a:r>
                <a14:m>
                  <m:oMath xmlns:m="http://schemas.openxmlformats.org/officeDocument/2006/math">
                    <m:r>
                      <a:rPr lang="en-GB" b="0" i="1" smtClean="0">
                        <a:latin typeface="Cambria Math" panose="02040503050406030204" pitchFamily="18" charset="0"/>
                      </a:rPr>
                      <m:t>𝜇</m:t>
                    </m:r>
                  </m:oMath>
                </a14:m>
                <a:r>
                  <a:rPr lang="en-US" dirty="0"/>
                  <a:t>, and the standard deviation, </a:t>
                </a:r>
                <a14:m>
                  <m:oMath xmlns:m="http://schemas.openxmlformats.org/officeDocument/2006/math">
                    <m:r>
                      <a:rPr lang="en-GB" b="0" i="1" smtClean="0">
                        <a:latin typeface="Cambria Math" panose="02040503050406030204" pitchFamily="18" charset="0"/>
                      </a:rPr>
                      <m:t>𝜎</m:t>
                    </m:r>
                  </m:oMath>
                </a14:m>
                <a:r>
                  <a:rPr lang="en-US" dirty="0"/>
                  <a:t>, then we can use some well-known (and very fast) algorithms for drawing from this distribution.</a:t>
                </a:r>
              </a:p>
            </p:txBody>
          </p:sp>
        </mc:Choice>
        <mc:Fallback xmlns="">
          <p:sp>
            <p:nvSpPr>
              <p:cNvPr id="4" name="Text Placeholder 3">
                <a:extLst>
                  <a:ext uri="{FF2B5EF4-FFF2-40B4-BE49-F238E27FC236}">
                    <a16:creationId xmlns:a16="http://schemas.microsoft.com/office/drawing/2014/main" id="{6A8855A7-F94D-DC1B-DF7D-DD29FB55D858}"/>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a:stretch>
              </a:blipFill>
            </p:spPr>
            <p:txBody>
              <a:bodyPr/>
              <a:lstStyle/>
              <a:p>
                <a:r>
                  <a:rPr lang="en-US">
                    <a:noFill/>
                  </a:rPr>
                  <a:t> </a:t>
                </a:r>
              </a:p>
            </p:txBody>
          </p:sp>
        </mc:Fallback>
      </mc:AlternateContent>
      <p:pic>
        <p:nvPicPr>
          <p:cNvPr id="6" name="Picture 5" descr="A black background with a black square&#10;&#10;Description automatically generated with medium confidence">
            <a:extLst>
              <a:ext uri="{FF2B5EF4-FFF2-40B4-BE49-F238E27FC236}">
                <a16:creationId xmlns:a16="http://schemas.microsoft.com/office/drawing/2014/main" id="{126E8073-E10D-9DC6-DFB6-299B1806C3F2}"/>
              </a:ext>
            </a:extLst>
          </p:cNvPr>
          <p:cNvPicPr>
            <a:picLocks noChangeAspect="1"/>
          </p:cNvPicPr>
          <p:nvPr/>
        </p:nvPicPr>
        <p:blipFill>
          <a:blip r:embed="rId4"/>
          <a:stretch>
            <a:fillRect/>
          </a:stretch>
        </p:blipFill>
        <p:spPr>
          <a:xfrm>
            <a:off x="7594600" y="2260600"/>
            <a:ext cx="4597400" cy="4597400"/>
          </a:xfrm>
          <a:prstGeom prst="rect">
            <a:avLst/>
          </a:prstGeom>
        </p:spPr>
      </p:pic>
    </p:spTree>
    <p:extLst>
      <p:ext uri="{BB962C8B-B14F-4D97-AF65-F5344CB8AC3E}">
        <p14:creationId xmlns:p14="http://schemas.microsoft.com/office/powerpoint/2010/main" val="103288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49DAE-8200-9793-E94E-40B9EC2DBD6C}"/>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7A0E2E72-02EA-B709-262E-19744D1C9BEF}"/>
              </a:ext>
            </a:extLst>
          </p:cNvPr>
          <p:cNvSpPr>
            <a:spLocks noGrp="1"/>
          </p:cNvSpPr>
          <p:nvPr>
            <p:ph type="body" sz="quarter" idx="11"/>
          </p:nvPr>
        </p:nvSpPr>
        <p:spPr/>
        <p:txBody>
          <a:bodyPr/>
          <a:lstStyle/>
          <a:p>
            <a:r>
              <a:rPr lang="en-US" dirty="0"/>
              <a:t>The training data</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1BF3D10B-A49B-2A7A-705C-5DB7CD5DD6B8}"/>
                  </a:ext>
                </a:extLst>
              </p:cNvPr>
              <p:cNvSpPr>
                <a:spLocks noGrp="1"/>
              </p:cNvSpPr>
              <p:nvPr>
                <p:ph type="body" sz="quarter" idx="12"/>
              </p:nvPr>
            </p:nvSpPr>
            <p:spPr/>
            <p:txBody>
              <a:bodyPr/>
              <a:lstStyle/>
              <a:p>
                <a:r>
                  <a:rPr lang="en-US" dirty="0"/>
                  <a:t>In our previous example, we gathered the heights of people and plotted the distribution.</a:t>
                </a:r>
              </a:p>
              <a:p>
                <a:r>
                  <a:rPr lang="en-US" dirty="0"/>
                  <a:t>In doing so, we also calculated the mean and standard deviation.</a:t>
                </a:r>
              </a:p>
              <a:p>
                <a:r>
                  <a:rPr lang="en-US" dirty="0"/>
                  <a:t>Our “model” can therefore be captured by only two pieces of information: </a:t>
                </a:r>
                <a14:m>
                  <m:oMath xmlns:m="http://schemas.openxmlformats.org/officeDocument/2006/math">
                    <m:r>
                      <a:rPr lang="en-GB" b="0" i="1" smtClean="0">
                        <a:latin typeface="Cambria Math" panose="02040503050406030204" pitchFamily="18" charset="0"/>
                      </a:rPr>
                      <m:t>𝜇</m:t>
                    </m:r>
                  </m:oMath>
                </a14:m>
                <a:r>
                  <a:rPr lang="en-US" dirty="0"/>
                  <a:t> and </a:t>
                </a:r>
                <a14:m>
                  <m:oMath xmlns:m="http://schemas.openxmlformats.org/officeDocument/2006/math">
                    <m:r>
                      <a:rPr lang="en-GB" b="0" i="1" smtClean="0">
                        <a:latin typeface="Cambria Math" panose="02040503050406030204" pitchFamily="18" charset="0"/>
                      </a:rPr>
                      <m:t>𝜎</m:t>
                    </m:r>
                  </m:oMath>
                </a14:m>
                <a:r>
                  <a:rPr lang="en-US" dirty="0"/>
                  <a:t>.</a:t>
                </a:r>
              </a:p>
              <a:p>
                <a:r>
                  <a:rPr lang="en-US" dirty="0"/>
                  <a:t>This gathered data was the “training data”.</a:t>
                </a:r>
              </a:p>
              <a:p>
                <a:r>
                  <a:rPr lang="en-US" dirty="0"/>
                  <a:t>We fit a model to this data.</a:t>
                </a:r>
              </a:p>
              <a:p>
                <a:r>
                  <a:rPr lang="en-US" dirty="0"/>
                  <a:t>We can use this model to generate new examples of heights.</a:t>
                </a:r>
              </a:p>
              <a:p>
                <a:endParaRPr lang="en-US" dirty="0"/>
              </a:p>
              <a:p>
                <a:pPr marL="0" indent="0">
                  <a:buNone/>
                </a:pPr>
                <a:r>
                  <a:rPr lang="en-US" dirty="0"/>
                  <a:t>But what if the distributions are more complicated…</a:t>
                </a:r>
              </a:p>
            </p:txBody>
          </p:sp>
        </mc:Choice>
        <mc:Fallback xmlns="">
          <p:sp>
            <p:nvSpPr>
              <p:cNvPr id="4" name="Text Placeholder 3">
                <a:extLst>
                  <a:ext uri="{FF2B5EF4-FFF2-40B4-BE49-F238E27FC236}">
                    <a16:creationId xmlns:a16="http://schemas.microsoft.com/office/drawing/2014/main" id="{1BF3D10B-A49B-2A7A-705C-5DB7CD5DD6B8}"/>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454" t="-949"/>
                </a:stretch>
              </a:blipFill>
            </p:spPr>
            <p:txBody>
              <a:bodyPr/>
              <a:lstStyle/>
              <a:p>
                <a:r>
                  <a:rPr lang="en-US">
                    <a:noFill/>
                  </a:rPr>
                  <a:t> </a:t>
                </a:r>
              </a:p>
            </p:txBody>
          </p:sp>
        </mc:Fallback>
      </mc:AlternateContent>
    </p:spTree>
    <p:extLst>
      <p:ext uri="{BB962C8B-B14F-4D97-AF65-F5344CB8AC3E}">
        <p14:creationId xmlns:p14="http://schemas.microsoft.com/office/powerpoint/2010/main" val="206617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7813D1-85D5-5200-2D89-0D8B62760319}"/>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AB62C377-7B78-4841-0BD3-6E210BC2F496}"/>
              </a:ext>
            </a:extLst>
          </p:cNvPr>
          <p:cNvSpPr>
            <a:spLocks noGrp="1"/>
          </p:cNvSpPr>
          <p:nvPr>
            <p:ph type="body" sz="quarter" idx="11"/>
          </p:nvPr>
        </p:nvSpPr>
        <p:spPr/>
        <p:txBody>
          <a:bodyPr/>
          <a:lstStyle/>
          <a:p>
            <a:r>
              <a:rPr lang="en-US" dirty="0"/>
              <a:t>More complicated distributions</a:t>
            </a:r>
          </a:p>
        </p:txBody>
      </p:sp>
      <p:sp>
        <p:nvSpPr>
          <p:cNvPr id="4" name="Text Placeholder 3">
            <a:extLst>
              <a:ext uri="{FF2B5EF4-FFF2-40B4-BE49-F238E27FC236}">
                <a16:creationId xmlns:a16="http://schemas.microsoft.com/office/drawing/2014/main" id="{2B2D5148-6D73-A896-FD05-E55982FC7ED5}"/>
              </a:ext>
            </a:extLst>
          </p:cNvPr>
          <p:cNvSpPr>
            <a:spLocks noGrp="1"/>
          </p:cNvSpPr>
          <p:nvPr>
            <p:ph type="body" sz="quarter" idx="12"/>
          </p:nvPr>
        </p:nvSpPr>
        <p:spPr>
          <a:xfrm>
            <a:off x="503659" y="1867010"/>
            <a:ext cx="4864407" cy="3994529"/>
          </a:xfrm>
        </p:spPr>
        <p:txBody>
          <a:bodyPr/>
          <a:lstStyle/>
          <a:p>
            <a:r>
              <a:rPr lang="en-US" dirty="0"/>
              <a:t>Here is a plot of the height and weight distributions of cats and dogs</a:t>
            </a:r>
          </a:p>
          <a:p>
            <a:endParaRPr lang="en-US" dirty="0"/>
          </a:p>
          <a:p>
            <a:r>
              <a:rPr lang="en-US" dirty="0"/>
              <a:t>Cats are typically smaller and lighter than dogs</a:t>
            </a:r>
          </a:p>
          <a:p>
            <a:endParaRPr lang="en-US" dirty="0"/>
          </a:p>
          <a:p>
            <a:r>
              <a:rPr lang="en-US" dirty="0"/>
              <a:t>We don’t really see much variety in the size and shapes of cat, but dogs can vary quite a lot!</a:t>
            </a:r>
          </a:p>
        </p:txBody>
      </p:sp>
      <p:pic>
        <p:nvPicPr>
          <p:cNvPr id="5" name="Picture 4">
            <a:extLst>
              <a:ext uri="{FF2B5EF4-FFF2-40B4-BE49-F238E27FC236}">
                <a16:creationId xmlns:a16="http://schemas.microsoft.com/office/drawing/2014/main" id="{73D9F4C4-07BF-BA1B-5D19-41CFB977D945}"/>
              </a:ext>
            </a:extLst>
          </p:cNvPr>
          <p:cNvPicPr>
            <a:picLocks noChangeAspect="1"/>
          </p:cNvPicPr>
          <p:nvPr/>
        </p:nvPicPr>
        <p:blipFill>
          <a:blip r:embed="rId2"/>
          <a:stretch>
            <a:fillRect/>
          </a:stretch>
        </p:blipFill>
        <p:spPr>
          <a:xfrm>
            <a:off x="5794410" y="1146008"/>
            <a:ext cx="5974455" cy="4565984"/>
          </a:xfrm>
          <a:prstGeom prst="rect">
            <a:avLst/>
          </a:prstGeom>
        </p:spPr>
      </p:pic>
    </p:spTree>
    <p:extLst>
      <p:ext uri="{BB962C8B-B14F-4D97-AF65-F5344CB8AC3E}">
        <p14:creationId xmlns:p14="http://schemas.microsoft.com/office/powerpoint/2010/main" val="114586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56EEE7-1EEF-97A7-2B6B-9B2A7F16928B}"/>
              </a:ext>
            </a:extLst>
          </p:cNvPr>
          <p:cNvSpPr>
            <a:spLocks noGrp="1"/>
          </p:cNvSpPr>
          <p:nvPr>
            <p:ph type="body" sz="quarter" idx="10"/>
          </p:nvPr>
        </p:nvSpPr>
        <p:spPr/>
        <p:txBody>
          <a:bodyPr/>
          <a:lstStyle/>
          <a:p>
            <a:r>
              <a:rPr lang="en-US" dirty="0"/>
              <a:t>Inspiration from Physics</a:t>
            </a:r>
          </a:p>
          <a:p>
            <a:endParaRPr lang="en-US" dirty="0"/>
          </a:p>
        </p:txBody>
      </p:sp>
      <p:sp>
        <p:nvSpPr>
          <p:cNvPr id="4" name="Text Placeholder 3">
            <a:extLst>
              <a:ext uri="{FF2B5EF4-FFF2-40B4-BE49-F238E27FC236}">
                <a16:creationId xmlns:a16="http://schemas.microsoft.com/office/drawing/2014/main" id="{29B1E653-D6A1-FCB3-2C87-C6F313C9E742}"/>
              </a:ext>
            </a:extLst>
          </p:cNvPr>
          <p:cNvSpPr>
            <a:spLocks noGrp="1"/>
          </p:cNvSpPr>
          <p:nvPr>
            <p:ph type="body" sz="quarter" idx="12"/>
          </p:nvPr>
        </p:nvSpPr>
        <p:spPr>
          <a:xfrm>
            <a:off x="503659" y="1867010"/>
            <a:ext cx="3820915" cy="3994529"/>
          </a:xfrm>
        </p:spPr>
        <p:txBody>
          <a:bodyPr/>
          <a:lstStyle/>
          <a:p>
            <a:r>
              <a:rPr lang="en-US" dirty="0"/>
              <a:t>But how am I supposed to write down the equation to this distribution!</a:t>
            </a:r>
          </a:p>
          <a:p>
            <a:r>
              <a:rPr lang="en-US" dirty="0"/>
              <a:t>I could guess, and say that it looks like a mixture of two Gaussians.</a:t>
            </a:r>
          </a:p>
          <a:p>
            <a:r>
              <a:rPr lang="en-US" dirty="0"/>
              <a:t>But what about when we step into higher dimensions and I can’t physically look at the distribution of the data…?</a:t>
            </a:r>
          </a:p>
          <a:p>
            <a:pPr marL="0" indent="0">
              <a:buNone/>
            </a:pPr>
            <a:endParaRPr lang="en-US" dirty="0"/>
          </a:p>
        </p:txBody>
      </p:sp>
      <p:pic>
        <p:nvPicPr>
          <p:cNvPr id="5" name="Picture 4">
            <a:extLst>
              <a:ext uri="{FF2B5EF4-FFF2-40B4-BE49-F238E27FC236}">
                <a16:creationId xmlns:a16="http://schemas.microsoft.com/office/drawing/2014/main" id="{69E936DB-61BC-CA25-7FFE-194866D7A633}"/>
              </a:ext>
            </a:extLst>
          </p:cNvPr>
          <p:cNvPicPr>
            <a:picLocks noChangeAspect="1"/>
          </p:cNvPicPr>
          <p:nvPr/>
        </p:nvPicPr>
        <p:blipFill>
          <a:blip r:embed="rId3"/>
          <a:stretch>
            <a:fillRect/>
          </a:stretch>
        </p:blipFill>
        <p:spPr>
          <a:xfrm>
            <a:off x="4526944" y="1205857"/>
            <a:ext cx="7152715" cy="4655682"/>
          </a:xfrm>
          <a:prstGeom prst="rect">
            <a:avLst/>
          </a:prstGeom>
        </p:spPr>
      </p:pic>
      <p:sp>
        <p:nvSpPr>
          <p:cNvPr id="3" name="Text Placeholder 2">
            <a:extLst>
              <a:ext uri="{FF2B5EF4-FFF2-40B4-BE49-F238E27FC236}">
                <a16:creationId xmlns:a16="http://schemas.microsoft.com/office/drawing/2014/main" id="{B5AC14D9-D8F0-4A7E-26C4-F0990F404A6B}"/>
              </a:ext>
            </a:extLst>
          </p:cNvPr>
          <p:cNvSpPr>
            <a:spLocks noGrp="1"/>
          </p:cNvSpPr>
          <p:nvPr>
            <p:ph type="body" sz="quarter" idx="11"/>
          </p:nvPr>
        </p:nvSpPr>
        <p:spPr/>
        <p:txBody>
          <a:bodyPr/>
          <a:lstStyle/>
          <a:p>
            <a:r>
              <a:rPr lang="en-US" dirty="0"/>
              <a:t>More complicated distribution…</a:t>
            </a:r>
          </a:p>
        </p:txBody>
      </p:sp>
    </p:spTree>
    <p:extLst>
      <p:ext uri="{BB962C8B-B14F-4D97-AF65-F5344CB8AC3E}">
        <p14:creationId xmlns:p14="http://schemas.microsoft.com/office/powerpoint/2010/main" val="2775516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56E8DC-649A-1512-1A27-98190A7009BD}"/>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805E0AB7-6C28-6C15-1A1D-05279C56F977}"/>
              </a:ext>
            </a:extLst>
          </p:cNvPr>
          <p:cNvSpPr>
            <a:spLocks noGrp="1"/>
          </p:cNvSpPr>
          <p:nvPr>
            <p:ph type="body" sz="quarter" idx="11"/>
          </p:nvPr>
        </p:nvSpPr>
        <p:spPr/>
        <p:txBody>
          <a:bodyPr/>
          <a:lstStyle/>
          <a:p>
            <a:r>
              <a:rPr lang="en-US" dirty="0"/>
              <a:t>Let’s revisit the idea of data as a charge distribution…</a:t>
            </a:r>
          </a:p>
        </p:txBody>
      </p:sp>
      <p:sp>
        <p:nvSpPr>
          <p:cNvPr id="4" name="Text Placeholder 3">
            <a:extLst>
              <a:ext uri="{FF2B5EF4-FFF2-40B4-BE49-F238E27FC236}">
                <a16:creationId xmlns:a16="http://schemas.microsoft.com/office/drawing/2014/main" id="{25D86167-DAC9-A8E3-E16E-960EFEFB290A}"/>
              </a:ext>
            </a:extLst>
          </p:cNvPr>
          <p:cNvSpPr>
            <a:spLocks noGrp="1"/>
          </p:cNvSpPr>
          <p:nvPr>
            <p:ph type="body" sz="quarter" idx="12"/>
          </p:nvPr>
        </p:nvSpPr>
        <p:spPr/>
        <p:txBody>
          <a:bodyPr/>
          <a:lstStyle/>
          <a:p>
            <a:r>
              <a:rPr lang="en-US" dirty="0"/>
              <a:t>We have a complicated probability distribution</a:t>
            </a:r>
          </a:p>
          <a:p>
            <a:r>
              <a:rPr lang="en-US" dirty="0"/>
              <a:t>Let’s now imagine that this is a charge distribution instead</a:t>
            </a:r>
          </a:p>
          <a:p>
            <a:r>
              <a:rPr lang="en-US" dirty="0"/>
              <a:t>Areas of high charge are strongly repellent</a:t>
            </a:r>
          </a:p>
          <a:p>
            <a:r>
              <a:rPr lang="en-US" dirty="0"/>
              <a:t>This will cause the distribution to “repel itself” and spread out</a:t>
            </a:r>
          </a:p>
          <a:p>
            <a:r>
              <a:rPr lang="en-US" dirty="0"/>
              <a:t>As we let this happen for a very long time, it will be very difficult to make out any structure</a:t>
            </a:r>
          </a:p>
          <a:p>
            <a:endParaRPr lang="en-US" dirty="0"/>
          </a:p>
          <a:p>
            <a:r>
              <a:rPr lang="en-US" dirty="0"/>
              <a:t>Here is an example:</a:t>
            </a:r>
          </a:p>
        </p:txBody>
      </p:sp>
    </p:spTree>
    <p:extLst>
      <p:ext uri="{BB962C8B-B14F-4D97-AF65-F5344CB8AC3E}">
        <p14:creationId xmlns:p14="http://schemas.microsoft.com/office/powerpoint/2010/main" val="2571960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1835</TotalTime>
  <Words>1191</Words>
  <Application>Microsoft Macintosh PowerPoint</Application>
  <PresentationFormat>Widescreen</PresentationFormat>
  <Paragraphs>125</Paragraphs>
  <Slides>15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Aptos</vt:lpstr>
      <vt:lpstr>Aptos Display</vt:lpstr>
      <vt:lpstr>Arial</vt:lpstr>
      <vt:lpstr>Avenir Book</vt:lpstr>
      <vt:lpstr>Avenir Heavy</vt:lpstr>
      <vt:lpstr>Cambria Math</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4</cp:revision>
  <dcterms:created xsi:type="dcterms:W3CDTF">2024-06-18T10:06:55Z</dcterms:created>
  <dcterms:modified xsi:type="dcterms:W3CDTF">2024-11-05T16:57:43Z</dcterms:modified>
</cp:coreProperties>
</file>